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0" r:id="rId4"/>
    <p:sldId id="264" r:id="rId5"/>
    <p:sldId id="261" r:id="rId6"/>
    <p:sldId id="263" r:id="rId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8000"/>
        </a:solidFill>
        <a:effectLst/>
        <a:uFillTx/>
        <a:latin typeface="CMU Sans Serif Bold"/>
        <a:ea typeface="CMU Sans Serif Bold"/>
        <a:cs typeface="CMU Sans Serif Bold"/>
        <a:sym typeface="CMU Sans Serif Bold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8000"/>
        </a:solidFill>
        <a:effectLst/>
        <a:uFillTx/>
        <a:latin typeface="CMU Sans Serif Bold"/>
        <a:ea typeface="CMU Sans Serif Bold"/>
        <a:cs typeface="CMU Sans Serif Bold"/>
        <a:sym typeface="CMU Sans Serif Bold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8000"/>
        </a:solidFill>
        <a:effectLst/>
        <a:uFillTx/>
        <a:latin typeface="CMU Sans Serif Bold"/>
        <a:ea typeface="CMU Sans Serif Bold"/>
        <a:cs typeface="CMU Sans Serif Bold"/>
        <a:sym typeface="CMU Sans Serif Bold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8000"/>
        </a:solidFill>
        <a:effectLst/>
        <a:uFillTx/>
        <a:latin typeface="CMU Sans Serif Bold"/>
        <a:ea typeface="CMU Sans Serif Bold"/>
        <a:cs typeface="CMU Sans Serif Bold"/>
        <a:sym typeface="CMU Sans Serif Bold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8000"/>
        </a:solidFill>
        <a:effectLst/>
        <a:uFillTx/>
        <a:latin typeface="CMU Sans Serif Bold"/>
        <a:ea typeface="CMU Sans Serif Bold"/>
        <a:cs typeface="CMU Sans Serif Bold"/>
        <a:sym typeface="CMU Sans Serif Bold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8000"/>
        </a:solidFill>
        <a:effectLst/>
        <a:uFillTx/>
        <a:latin typeface="CMU Sans Serif Bold"/>
        <a:ea typeface="CMU Sans Serif Bold"/>
        <a:cs typeface="CMU Sans Serif Bold"/>
        <a:sym typeface="CMU Sans Serif Bold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8000"/>
        </a:solidFill>
        <a:effectLst/>
        <a:uFillTx/>
        <a:latin typeface="CMU Sans Serif Bold"/>
        <a:ea typeface="CMU Sans Serif Bold"/>
        <a:cs typeface="CMU Sans Serif Bold"/>
        <a:sym typeface="CMU Sans Serif Bold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8000"/>
        </a:solidFill>
        <a:effectLst/>
        <a:uFillTx/>
        <a:latin typeface="CMU Sans Serif Bold"/>
        <a:ea typeface="CMU Sans Serif Bold"/>
        <a:cs typeface="CMU Sans Serif Bold"/>
        <a:sym typeface="CMU Sans Serif Bold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8000"/>
        </a:solidFill>
        <a:effectLst/>
        <a:uFillTx/>
        <a:latin typeface="CMU Sans Serif Bold"/>
        <a:ea typeface="CMU Sans Serif Bold"/>
        <a:cs typeface="CMU Sans Serif Bold"/>
        <a:sym typeface="CMU Sans Serif Bol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405"/>
  </p:normalViewPr>
  <p:slideViewPr>
    <p:cSldViewPr snapToGrid="0" snapToObjects="1">
      <p:cViewPr varScale="1">
        <p:scale>
          <a:sx n="92" d="100"/>
          <a:sy n="92" d="100"/>
        </p:scale>
        <p:origin x="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8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Body Level One…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5"/>
            </a:gs>
            <a:gs pos="100000">
              <a:srgbClr val="E6E6D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952500" y="76200"/>
            <a:ext cx="11099800" cy="1330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rgbClr val="008000"/>
          </a:solidFill>
          <a:uFillTx/>
          <a:latin typeface="CMU Sans Serif Bold"/>
          <a:ea typeface="CMU Sans Serif Bold"/>
          <a:cs typeface="CMU Sans Serif Bold"/>
          <a:sym typeface="CMU Sans Serif Bold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rgbClr val="008000"/>
          </a:solidFill>
          <a:uFillTx/>
          <a:latin typeface="CMU Sans Serif Bold"/>
          <a:ea typeface="CMU Sans Serif Bold"/>
          <a:cs typeface="CMU Sans Serif Bold"/>
          <a:sym typeface="CMU Sans Serif Bold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rgbClr val="008000"/>
          </a:solidFill>
          <a:uFillTx/>
          <a:latin typeface="CMU Sans Serif Bold"/>
          <a:ea typeface="CMU Sans Serif Bold"/>
          <a:cs typeface="CMU Sans Serif Bold"/>
          <a:sym typeface="CMU Sans Serif Bold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rgbClr val="008000"/>
          </a:solidFill>
          <a:uFillTx/>
          <a:latin typeface="CMU Sans Serif Bold"/>
          <a:ea typeface="CMU Sans Serif Bold"/>
          <a:cs typeface="CMU Sans Serif Bold"/>
          <a:sym typeface="CMU Sans Serif Bold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rgbClr val="008000"/>
          </a:solidFill>
          <a:uFillTx/>
          <a:latin typeface="CMU Sans Serif Bold"/>
          <a:ea typeface="CMU Sans Serif Bold"/>
          <a:cs typeface="CMU Sans Serif Bold"/>
          <a:sym typeface="CMU Sans Serif Bold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rgbClr val="008000"/>
          </a:solidFill>
          <a:uFillTx/>
          <a:latin typeface="CMU Sans Serif Bold"/>
          <a:ea typeface="CMU Sans Serif Bold"/>
          <a:cs typeface="CMU Sans Serif Bold"/>
          <a:sym typeface="CMU Sans Serif Bold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rgbClr val="008000"/>
          </a:solidFill>
          <a:uFillTx/>
          <a:latin typeface="CMU Sans Serif Bold"/>
          <a:ea typeface="CMU Sans Serif Bold"/>
          <a:cs typeface="CMU Sans Serif Bold"/>
          <a:sym typeface="CMU Sans Serif Bold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rgbClr val="008000"/>
          </a:solidFill>
          <a:uFillTx/>
          <a:latin typeface="CMU Sans Serif Bold"/>
          <a:ea typeface="CMU Sans Serif Bold"/>
          <a:cs typeface="CMU Sans Serif Bold"/>
          <a:sym typeface="CMU Sans Serif Bold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rgbClr val="008000"/>
          </a:solidFill>
          <a:uFillTx/>
          <a:latin typeface="CMU Sans Serif Bold"/>
          <a:ea typeface="CMU Sans Serif Bold"/>
          <a:cs typeface="CMU Sans Serif Bold"/>
          <a:sym typeface="CMU Sans Serif Bold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hyperlink" Target="https://bigthink.com/starts-with-a-bang/star-formation-great-galactic-genocide/" TargetMode="External"/><Relationship Id="rId18" Type="http://schemas.openxmlformats.org/officeDocument/2006/relationships/image" Target="../media/image26.png"/><Relationship Id="rId26" Type="http://schemas.openxmlformats.org/officeDocument/2006/relationships/image" Target="../media/image30.jpeg"/><Relationship Id="rId3" Type="http://schemas.openxmlformats.org/officeDocument/2006/relationships/image" Target="../media/image18.jpeg"/><Relationship Id="rId21" Type="http://schemas.openxmlformats.org/officeDocument/2006/relationships/hyperlink" Target="https://rumsnak.fireside.fm/12" TargetMode="External"/><Relationship Id="rId7" Type="http://schemas.openxmlformats.org/officeDocument/2006/relationships/hyperlink" Target="https://videnskab.dk/naturvidenskab/astronomer-finder-6-doede-galakser-fra-det-tidlige-univers-med-hjaelp-fra-kaempe" TargetMode="External"/><Relationship Id="rId12" Type="http://schemas.openxmlformats.org/officeDocument/2006/relationships/image" Target="../media/image23.png"/><Relationship Id="rId17" Type="http://schemas.openxmlformats.org/officeDocument/2006/relationships/hyperlink" Target="https://www.scientificamerican.com/article/this-supernova-will-make-a-ghostly-reappearance-in-2037/" TargetMode="External"/><Relationship Id="rId25" Type="http://schemas.openxmlformats.org/officeDocument/2006/relationships/hyperlink" Target="https://www.radio4.dk/program/morgen-r4dio/?id=radio4-morgen-21-september-kl-6-7_ep_21_09_21&amp;time=220" TargetMode="External"/><Relationship Id="rId2" Type="http://schemas.openxmlformats.org/officeDocument/2006/relationships/hyperlink" Target="https://www.facebook.com/aotcopenhagen" TargetMode="External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hyperlink" Target="https://www.sciencealert.com/we-now-have-precise-maths-to-describe-how-black-holes-reflect-the-universe" TargetMode="External"/><Relationship Id="rId24" Type="http://schemas.openxmlformats.org/officeDocument/2006/relationships/image" Target="../media/image29.jpeg"/><Relationship Id="rId5" Type="http://schemas.openxmlformats.org/officeDocument/2006/relationships/hyperlink" Target="https://forsk.dk/importerede_foredrag/galakser-universets-byggesten" TargetMode="External"/><Relationship Id="rId15" Type="http://schemas.openxmlformats.org/officeDocument/2006/relationships/hyperlink" Target="https://politiken.dk/viden/Viden/art8348288/Vild-forudsigelse-fra-danske-forskere-Vi-vil-se-en-stjerneeksplosion-i-2037" TargetMode="External"/><Relationship Id="rId23" Type="http://schemas.openxmlformats.org/officeDocument/2006/relationships/hyperlink" Target="https://www.dr.dk/lyd/p1/p1-morgen/p1-morgen-2021-09-14" TargetMode="External"/><Relationship Id="rId10" Type="http://schemas.openxmlformats.org/officeDocument/2006/relationships/image" Target="../media/image22.png"/><Relationship Id="rId19" Type="http://schemas.openxmlformats.org/officeDocument/2006/relationships/hyperlink" Target="https://www.information.dk/moti/2020/10/astrofysiker-sorte-huller-einstein-tvivlede" TargetMode="External"/><Relationship Id="rId4" Type="http://schemas.openxmlformats.org/officeDocument/2006/relationships/image" Target="../media/image19.jpeg"/><Relationship Id="rId9" Type="http://schemas.openxmlformats.org/officeDocument/2006/relationships/hyperlink" Target="https://www.syfy.com/syfywire/space-warp-puts-a-supernova-on-cosmic-repeat" TargetMode="External"/><Relationship Id="rId14" Type="http://schemas.openxmlformats.org/officeDocument/2006/relationships/image" Target="../media/image24.png"/><Relationship Id="rId2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he virtue of outreach"/>
          <p:cNvSpPr>
            <a:spLocks noGrp="1"/>
          </p:cNvSpPr>
          <p:nvPr>
            <p:ph type="title"/>
          </p:nvPr>
        </p:nvSpPr>
        <p:spPr>
          <a:xfrm>
            <a:off x="952500" y="468005"/>
            <a:ext cx="11099800" cy="1330525"/>
          </a:xfrm>
          <a:prstGeom prst="rect">
            <a:avLst/>
          </a:prstGeom>
        </p:spPr>
        <p:txBody>
          <a:bodyPr/>
          <a:lstStyle/>
          <a:p>
            <a:r>
              <a:t>The virtue of outreach </a:t>
            </a:r>
          </a:p>
        </p:txBody>
      </p:sp>
      <p:sp>
        <p:nvSpPr>
          <p:cNvPr id="128" name="— does it pay off?"/>
          <p:cNvSpPr txBox="1"/>
          <p:nvPr/>
        </p:nvSpPr>
        <p:spPr>
          <a:xfrm>
            <a:off x="4470226" y="1706255"/>
            <a:ext cx="4064348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— does it pay off?</a:t>
            </a:r>
          </a:p>
        </p:txBody>
      </p:sp>
      <p:sp>
        <p:nvSpPr>
          <p:cNvPr id="129" name="Sune Toft…"/>
          <p:cNvSpPr txBox="1"/>
          <p:nvPr/>
        </p:nvSpPr>
        <p:spPr>
          <a:xfrm>
            <a:off x="3630304" y="4208591"/>
            <a:ext cx="5744192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27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Sune Toft</a:t>
            </a:r>
          </a:p>
          <a:p>
            <a:pPr algn="ctr">
              <a:defRPr sz="27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Cosmic Dawn Center</a:t>
            </a:r>
          </a:p>
        </p:txBody>
      </p:sp>
      <p:pic>
        <p:nvPicPr>
          <p:cNvPr id="130" name="DG_logo.pdf" descr="DG_logo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870" y="8336739"/>
            <a:ext cx="2010730" cy="912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ku_logo_uk_hh.png" descr="ku_logo_uk_h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735" y="8232289"/>
            <a:ext cx="3010372" cy="1121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DAWN - Blue.pdf" descr="DAWN - Blu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421" y="6571746"/>
            <a:ext cx="7297958" cy="1636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hy spend time on outreach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spend time on outreach?</a:t>
            </a:r>
          </a:p>
        </p:txBody>
      </p:sp>
      <p:sp>
        <p:nvSpPr>
          <p:cNvPr id="135" name="As an astronomer, most of our salary is paid by the public. It's only fair to give something back…"/>
          <p:cNvSpPr txBox="1"/>
          <p:nvPr/>
        </p:nvSpPr>
        <p:spPr>
          <a:xfrm>
            <a:off x="1644207" y="2659533"/>
            <a:ext cx="8912822" cy="3784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indent="-296333"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dirty="0"/>
              <a:t>As an astronomer, most of our salary is paid by the public. It's only fair to give something back</a:t>
            </a:r>
          </a:p>
          <a:p>
            <a:pPr marL="296333" indent="-296333"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dirty="0"/>
              <a:t>We don't just do science for ourselves; we do it for humanity 😇</a:t>
            </a:r>
          </a:p>
          <a:p>
            <a:pPr marL="296333" indent="-296333"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dirty="0"/>
              <a:t>You learn a lot! Communicating your science to laymen requires you to really understand</a:t>
            </a:r>
          </a:p>
          <a:p>
            <a:pPr marL="296333" indent="-296333"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dirty="0"/>
              <a:t>It's rewarding. People are happy and thankful</a:t>
            </a:r>
          </a:p>
        </p:txBody>
      </p:sp>
      <p:sp>
        <p:nvSpPr>
          <p:cNvPr id="4" name="&quot;Soft&quot; values">
            <a:extLst>
              <a:ext uri="{FF2B5EF4-FFF2-40B4-BE49-F238E27FC236}">
                <a16:creationId xmlns:a16="http://schemas.microsoft.com/office/drawing/2014/main" id="{DD197345-9E8A-364E-97A3-2C84B2BBF9DD}"/>
              </a:ext>
            </a:extLst>
          </p:cNvPr>
          <p:cNvSpPr txBox="1"/>
          <p:nvPr/>
        </p:nvSpPr>
        <p:spPr>
          <a:xfrm>
            <a:off x="808357" y="2064498"/>
            <a:ext cx="2622513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3200" dirty="0"/>
              <a:t>"Soft" values</a:t>
            </a:r>
          </a:p>
        </p:txBody>
      </p:sp>
      <p:sp>
        <p:nvSpPr>
          <p:cNvPr id="5" name="We show that our students thrive…">
            <a:extLst>
              <a:ext uri="{FF2B5EF4-FFF2-40B4-BE49-F238E27FC236}">
                <a16:creationId xmlns:a16="http://schemas.microsoft.com/office/drawing/2014/main" id="{4189D778-74E0-A942-91C4-D888ADDD4D82}"/>
              </a:ext>
            </a:extLst>
          </p:cNvPr>
          <p:cNvSpPr txBox="1"/>
          <p:nvPr/>
        </p:nvSpPr>
        <p:spPr>
          <a:xfrm>
            <a:off x="1644207" y="7033836"/>
            <a:ext cx="8912822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indent="-296333"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dirty="0"/>
              <a:t>We show that our students thrive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dirty="0"/>
              <a:t>Motivating for prospective students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dirty="0"/>
              <a:t>Motivating for </a:t>
            </a:r>
            <a:r>
              <a:rPr i="1" dirty="0"/>
              <a:t>current</a:t>
            </a:r>
            <a:r>
              <a:rPr dirty="0"/>
              <a:t> students</a:t>
            </a:r>
          </a:p>
        </p:txBody>
      </p:sp>
      <p:sp>
        <p:nvSpPr>
          <p:cNvPr id="6" name="&quot;Soft&quot; values">
            <a:extLst>
              <a:ext uri="{FF2B5EF4-FFF2-40B4-BE49-F238E27FC236}">
                <a16:creationId xmlns:a16="http://schemas.microsoft.com/office/drawing/2014/main" id="{7672CFF6-2096-6148-9594-74994C9CD22F}"/>
              </a:ext>
            </a:extLst>
          </p:cNvPr>
          <p:cNvSpPr txBox="1"/>
          <p:nvPr/>
        </p:nvSpPr>
        <p:spPr>
          <a:xfrm>
            <a:off x="628248" y="6438801"/>
            <a:ext cx="1312860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CA" sz="3200" dirty="0"/>
              <a:t>Payoff</a:t>
            </a:r>
            <a:endParaRPr sz="3200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1" build="p" bldLvl="5" animBg="1" advAuto="0"/>
      <p:bldP spid="4" grpId="0" animBg="1"/>
      <p:bldP spid="5" grpId="0" build="p" bldLvl="5" animBg="1" advAuto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A few cas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few cases</a:t>
            </a:r>
          </a:p>
        </p:txBody>
      </p:sp>
      <p:sp>
        <p:nvSpPr>
          <p:cNvPr id="146" name="Student Albert Sneppen…"/>
          <p:cNvSpPr txBox="1"/>
          <p:nvPr/>
        </p:nvSpPr>
        <p:spPr>
          <a:xfrm>
            <a:off x="694193" y="1705239"/>
            <a:ext cx="4875334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sz="3400" dirty="0"/>
              <a:t>Student Albert </a:t>
            </a:r>
            <a:r>
              <a:rPr sz="3400" dirty="0" err="1"/>
              <a:t>Sneppen</a:t>
            </a:r>
            <a:r>
              <a:rPr lang="en-CA" sz="3400" dirty="0"/>
              <a:t> </a:t>
            </a:r>
          </a:p>
        </p:txBody>
      </p:sp>
      <p:sp>
        <p:nvSpPr>
          <p:cNvPr id="4" name="Student Albert Sneppen…">
            <a:extLst>
              <a:ext uri="{FF2B5EF4-FFF2-40B4-BE49-F238E27FC236}">
                <a16:creationId xmlns:a16="http://schemas.microsoft.com/office/drawing/2014/main" id="{1DDDBCF4-9083-8445-8CE0-E1B9EF6880F0}"/>
              </a:ext>
            </a:extLst>
          </p:cNvPr>
          <p:cNvSpPr txBox="1"/>
          <p:nvPr/>
        </p:nvSpPr>
        <p:spPr>
          <a:xfrm>
            <a:off x="1101593" y="2315663"/>
            <a:ext cx="7590825" cy="1302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lang="en-CA" sz="2600" dirty="0"/>
              <a:t>Supervised by Charles Steinhardt / SURF@DAWN, Albert wrote a 1st-author paper which got him in </a:t>
            </a:r>
            <a:r>
              <a:rPr lang="en-CA" sz="2600" dirty="0" err="1"/>
              <a:t>Uniavisen</a:t>
            </a:r>
            <a:endParaRPr lang="en-CA" sz="2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8C6B0E-795E-2649-80D9-2B0BC270E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467" y="3316176"/>
            <a:ext cx="4216889" cy="6091061"/>
          </a:xfrm>
          <a:prstGeom prst="rect">
            <a:avLst/>
          </a:prstGeom>
          <a:noFill/>
          <a:ln w="127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tudent Albert Sneppen…">
            <a:extLst>
              <a:ext uri="{FF2B5EF4-FFF2-40B4-BE49-F238E27FC236}">
                <a16:creationId xmlns:a16="http://schemas.microsoft.com/office/drawing/2014/main" id="{A5A47911-98A7-B24B-B2FC-E3A5E1C8779A}"/>
              </a:ext>
            </a:extLst>
          </p:cNvPr>
          <p:cNvSpPr txBox="1"/>
          <p:nvPr/>
        </p:nvSpPr>
        <p:spPr>
          <a:xfrm>
            <a:off x="1101593" y="3618584"/>
            <a:ext cx="7590825" cy="170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lang="en-CA" sz="2600" dirty="0"/>
              <a:t>Motivated by his success, he went on to write a single-author paper in Nature Scientific Reports.</a:t>
            </a:r>
            <a:br>
              <a:rPr lang="en-CA" sz="2600" dirty="0"/>
            </a:br>
            <a:r>
              <a:rPr lang="en-CA" sz="2600" dirty="0"/>
              <a:t>We saw to potential in the paper, and wrote a press release which went “viral”, both world-wide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3866D60-0E78-0C4F-9475-889A436FB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18" y="1634777"/>
            <a:ext cx="3984491" cy="2810115"/>
          </a:xfrm>
          <a:prstGeom prst="rect">
            <a:avLst/>
          </a:prstGeom>
          <a:noFill/>
          <a:ln w="127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4AEA8B-E904-5B45-BBE3-4DE136CBB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914" y="3354617"/>
            <a:ext cx="3704293" cy="3329175"/>
          </a:xfrm>
          <a:prstGeom prst="rect">
            <a:avLst/>
          </a:prstGeom>
          <a:noFill/>
          <a:ln w="127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E19766F-A103-3F48-8F7C-82EA019DC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971" y="5240516"/>
            <a:ext cx="3984576" cy="3513282"/>
          </a:xfrm>
          <a:prstGeom prst="rect">
            <a:avLst/>
          </a:prstGeom>
          <a:noFill/>
          <a:ln w="127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tudent Albert Sneppen…">
            <a:extLst>
              <a:ext uri="{FF2B5EF4-FFF2-40B4-BE49-F238E27FC236}">
                <a16:creationId xmlns:a16="http://schemas.microsoft.com/office/drawing/2014/main" id="{1823A4A8-BD72-6341-85C9-BFA0AC502858}"/>
              </a:ext>
            </a:extLst>
          </p:cNvPr>
          <p:cNvSpPr txBox="1"/>
          <p:nvPr/>
        </p:nvSpPr>
        <p:spPr>
          <a:xfrm>
            <a:off x="1423167" y="5245111"/>
            <a:ext cx="7590825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>
              <a:spcBef>
                <a:spcPts val="500"/>
              </a:spcBef>
              <a:buSzPct val="75000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lang="en-CA" sz="2600" dirty="0"/>
              <a:t>and in Denmark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7F34D72A-80EA-C54A-99AA-ACEBC5769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178" y="1136982"/>
            <a:ext cx="4139223" cy="2810115"/>
          </a:xfrm>
          <a:prstGeom prst="rect">
            <a:avLst/>
          </a:prstGeom>
          <a:noFill/>
          <a:ln w="127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919C20EB-9A4D-9240-A1E8-16A25D5F5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424" y="1860366"/>
            <a:ext cx="3270217" cy="5169052"/>
          </a:xfrm>
          <a:prstGeom prst="rect">
            <a:avLst/>
          </a:prstGeom>
          <a:noFill/>
          <a:ln w="127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248F49F-63D6-7C4F-A23D-8ABF6E34A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467" y="3088122"/>
            <a:ext cx="3205419" cy="4480301"/>
          </a:xfrm>
          <a:prstGeom prst="rect">
            <a:avLst/>
          </a:prstGeom>
          <a:noFill/>
          <a:ln w="127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29A4DA59-0DC6-5A42-83D3-6149FF38F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916" y="3973538"/>
            <a:ext cx="3433439" cy="4649448"/>
          </a:xfrm>
          <a:prstGeom prst="rect">
            <a:avLst/>
          </a:prstGeom>
          <a:noFill/>
          <a:ln w="127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3B23F9FF-8E83-5548-A246-06BE4DBD4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487" y="5271911"/>
            <a:ext cx="3544804" cy="4369177"/>
          </a:xfrm>
          <a:prstGeom prst="rect">
            <a:avLst/>
          </a:prstGeom>
          <a:noFill/>
          <a:ln w="127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4" grpId="0" animBg="1"/>
      <p:bldP spid="7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A few cas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few cases</a:t>
            </a:r>
          </a:p>
        </p:txBody>
      </p:sp>
      <p:sp>
        <p:nvSpPr>
          <p:cNvPr id="4" name="Student Albert Sneppen…">
            <a:extLst>
              <a:ext uri="{FF2B5EF4-FFF2-40B4-BE49-F238E27FC236}">
                <a16:creationId xmlns:a16="http://schemas.microsoft.com/office/drawing/2014/main" id="{D0647D71-2442-DE49-8A5E-C07F578D3F40}"/>
              </a:ext>
            </a:extLst>
          </p:cNvPr>
          <p:cNvSpPr txBox="1"/>
          <p:nvPr/>
        </p:nvSpPr>
        <p:spPr>
          <a:xfrm>
            <a:off x="694192" y="1705239"/>
            <a:ext cx="5808207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lang="en-CA" sz="3400" dirty="0"/>
              <a:t>Ass. Prof. Gabriel Brammer</a:t>
            </a:r>
          </a:p>
        </p:txBody>
      </p:sp>
      <p:sp>
        <p:nvSpPr>
          <p:cNvPr id="5" name="Student Albert Sneppen…">
            <a:extLst>
              <a:ext uri="{FF2B5EF4-FFF2-40B4-BE49-F238E27FC236}">
                <a16:creationId xmlns:a16="http://schemas.microsoft.com/office/drawing/2014/main" id="{6BB11414-2656-794E-B065-394519BAA162}"/>
              </a:ext>
            </a:extLst>
          </p:cNvPr>
          <p:cNvSpPr txBox="1"/>
          <p:nvPr/>
        </p:nvSpPr>
        <p:spPr>
          <a:xfrm>
            <a:off x="1101593" y="2315663"/>
            <a:ext cx="7590825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lang="en-CA" sz="2600" dirty="0"/>
              <a:t>Some intro</a:t>
            </a:r>
          </a:p>
        </p:txBody>
      </p:sp>
      <p:sp>
        <p:nvSpPr>
          <p:cNvPr id="6" name="Student Albert Sneppen…">
            <a:extLst>
              <a:ext uri="{FF2B5EF4-FFF2-40B4-BE49-F238E27FC236}">
                <a16:creationId xmlns:a16="http://schemas.microsoft.com/office/drawing/2014/main" id="{BFDBFEE7-49CE-1C4B-8EC4-EF3E6DDCC5DC}"/>
              </a:ext>
            </a:extLst>
          </p:cNvPr>
          <p:cNvSpPr txBox="1"/>
          <p:nvPr/>
        </p:nvSpPr>
        <p:spPr>
          <a:xfrm>
            <a:off x="1101593" y="2818365"/>
            <a:ext cx="7590825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lang="en-CA" sz="2600" dirty="0"/>
              <a:t>We wrote a press release</a:t>
            </a:r>
          </a:p>
        </p:txBody>
      </p:sp>
      <p:sp>
        <p:nvSpPr>
          <p:cNvPr id="7" name="Student Albert Sneppen…">
            <a:extLst>
              <a:ext uri="{FF2B5EF4-FFF2-40B4-BE49-F238E27FC236}">
                <a16:creationId xmlns:a16="http://schemas.microsoft.com/office/drawing/2014/main" id="{436D8147-FBCD-B44A-B2A0-228AC883E3F9}"/>
              </a:ext>
            </a:extLst>
          </p:cNvPr>
          <p:cNvSpPr txBox="1"/>
          <p:nvPr/>
        </p:nvSpPr>
        <p:spPr>
          <a:xfrm>
            <a:off x="1101592" y="3321067"/>
            <a:ext cx="7590825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lang="en-CA" sz="2600" dirty="0"/>
              <a:t>Picked up internationally</a:t>
            </a:r>
          </a:p>
        </p:txBody>
      </p:sp>
      <p:sp>
        <p:nvSpPr>
          <p:cNvPr id="8" name="Student Albert Sneppen…">
            <a:extLst>
              <a:ext uri="{FF2B5EF4-FFF2-40B4-BE49-F238E27FC236}">
                <a16:creationId xmlns:a16="http://schemas.microsoft.com/office/drawing/2014/main" id="{4AEE20C0-0A49-DA4C-B40F-C9F9CEEE6796}"/>
              </a:ext>
            </a:extLst>
          </p:cNvPr>
          <p:cNvSpPr txBox="1"/>
          <p:nvPr/>
        </p:nvSpPr>
        <p:spPr>
          <a:xfrm>
            <a:off x="1101592" y="3823769"/>
            <a:ext cx="7590825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lang="en-CA" sz="2600" dirty="0"/>
              <a:t>…and in Denmark</a:t>
            </a:r>
          </a:p>
        </p:txBody>
      </p:sp>
    </p:spTree>
    <p:extLst>
      <p:ext uri="{BB962C8B-B14F-4D97-AF65-F5344CB8AC3E}">
        <p14:creationId xmlns:p14="http://schemas.microsoft.com/office/powerpoint/2010/main" val="19873217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How we do i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we do it</a:t>
            </a:r>
          </a:p>
        </p:txBody>
      </p:sp>
      <p:sp>
        <p:nvSpPr>
          <p:cNvPr id="4" name="Hire an astrophysicist dedicated to outreach…">
            <a:extLst>
              <a:ext uri="{FF2B5EF4-FFF2-40B4-BE49-F238E27FC236}">
                <a16:creationId xmlns:a16="http://schemas.microsoft.com/office/drawing/2014/main" id="{C74BF0C2-ABC7-EE44-A68C-B800B0C4352D}"/>
              </a:ext>
            </a:extLst>
          </p:cNvPr>
          <p:cNvSpPr txBox="1"/>
          <p:nvPr/>
        </p:nvSpPr>
        <p:spPr>
          <a:xfrm>
            <a:off x="784013" y="1545184"/>
            <a:ext cx="7745690" cy="7078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8000"/>
                </a:solidFill>
                <a:effectLst/>
                <a:uFillTx/>
                <a:latin typeface="CMU Sans Serif Bold"/>
                <a:ea typeface="CMU Sans Serif Bold"/>
                <a:cs typeface="CMU Sans Serif Bold"/>
                <a:sym typeface="CMU Sans Serif Bold"/>
              </a:defRPr>
            </a:lvl1pPr>
            <a:lvl2pPr marL="0" marR="0" indent="228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8000"/>
                </a:solidFill>
                <a:effectLst/>
                <a:uFillTx/>
                <a:latin typeface="CMU Sans Serif Bold"/>
                <a:ea typeface="CMU Sans Serif Bold"/>
                <a:cs typeface="CMU Sans Serif Bold"/>
                <a:sym typeface="CMU Sans Serif Bold"/>
              </a:defRPr>
            </a:lvl2pPr>
            <a:lvl3pPr marL="0" marR="0" indent="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8000"/>
                </a:solidFill>
                <a:effectLst/>
                <a:uFillTx/>
                <a:latin typeface="CMU Sans Serif Bold"/>
                <a:ea typeface="CMU Sans Serif Bold"/>
                <a:cs typeface="CMU Sans Serif Bold"/>
                <a:sym typeface="CMU Sans Serif Bold"/>
              </a:defRPr>
            </a:lvl3pPr>
            <a:lvl4pPr marL="0" marR="0" indent="6858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8000"/>
                </a:solidFill>
                <a:effectLst/>
                <a:uFillTx/>
                <a:latin typeface="CMU Sans Serif Bold"/>
                <a:ea typeface="CMU Sans Serif Bold"/>
                <a:cs typeface="CMU Sans Serif Bold"/>
                <a:sym typeface="CMU Sans Serif Bold"/>
              </a:defRPr>
            </a:lvl4pPr>
            <a:lvl5pPr marL="0" marR="0" indent="9144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8000"/>
                </a:solidFill>
                <a:effectLst/>
                <a:uFillTx/>
                <a:latin typeface="CMU Sans Serif Bold"/>
                <a:ea typeface="CMU Sans Serif Bold"/>
                <a:cs typeface="CMU Sans Serif Bold"/>
                <a:sym typeface="CMU Sans Serif Bold"/>
              </a:defRPr>
            </a:lvl5pPr>
            <a:lvl6pPr marL="0" marR="0" indent="11430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8000"/>
                </a:solidFill>
                <a:effectLst/>
                <a:uFillTx/>
                <a:latin typeface="CMU Sans Serif Bold"/>
                <a:ea typeface="CMU Sans Serif Bold"/>
                <a:cs typeface="CMU Sans Serif Bold"/>
                <a:sym typeface="CMU Sans Serif Bold"/>
              </a:defRPr>
            </a:lvl6pPr>
            <a:lvl7pPr marL="0" marR="0" indent="13716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8000"/>
                </a:solidFill>
                <a:effectLst/>
                <a:uFillTx/>
                <a:latin typeface="CMU Sans Serif Bold"/>
                <a:ea typeface="CMU Sans Serif Bold"/>
                <a:cs typeface="CMU Sans Serif Bold"/>
                <a:sym typeface="CMU Sans Serif Bold"/>
              </a:defRPr>
            </a:lvl7pPr>
            <a:lvl8pPr marL="0" marR="0" indent="1600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8000"/>
                </a:solidFill>
                <a:effectLst/>
                <a:uFillTx/>
                <a:latin typeface="CMU Sans Serif Bold"/>
                <a:ea typeface="CMU Sans Serif Bold"/>
                <a:cs typeface="CMU Sans Serif Bold"/>
                <a:sym typeface="CMU Sans Serif Bold"/>
              </a:defRPr>
            </a:lvl8pPr>
            <a:lvl9pPr marL="0" marR="0" indent="18288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8000"/>
                </a:solidFill>
                <a:effectLst/>
                <a:uFillTx/>
                <a:latin typeface="CMU Sans Serif Bold"/>
                <a:ea typeface="CMU Sans Serif Bold"/>
                <a:cs typeface="CMU Sans Serif Bold"/>
                <a:sym typeface="CMU Sans Serif Bold"/>
              </a:defRPr>
            </a:lvl9pPr>
          </a:lstStyle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sz="2800" b="1" dirty="0"/>
              <a:t>Hire an astrophysicist dedicated to outreach</a:t>
            </a:r>
            <a:endParaRPr lang="en-US" sz="2800" b="1" dirty="0"/>
          </a:p>
          <a:p>
            <a:pPr marL="740833" lvl="1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lang="en-US" sz="2800" dirty="0"/>
              <a:t>Gives researchers more time for research</a:t>
            </a:r>
          </a:p>
          <a:p>
            <a:pPr marL="740833" lvl="1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lang="en-US" sz="2800" dirty="0"/>
              <a:t>Ensures that the science is correct</a:t>
            </a:r>
          </a:p>
          <a:p>
            <a:pPr marL="740833" lvl="1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lang="en-CA" sz="2800" dirty="0"/>
              <a:t>Helps counteract the somewhat sad trend that science usually ends up being sensational. </a:t>
            </a:r>
            <a:endParaRPr sz="2800" dirty="0"/>
          </a:p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lang="en-CA" sz="2800" b="1" dirty="0"/>
              <a:t>Target news to specific audiences</a:t>
            </a:r>
            <a:endParaRPr sz="2800" b="1" dirty="0"/>
          </a:p>
          <a:p>
            <a:pPr marL="740833" lvl="1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lang="en-CA" sz="2800" b="1" dirty="0"/>
              <a:t>O</a:t>
            </a:r>
            <a:r>
              <a:rPr sz="2800" b="1" dirty="0" err="1"/>
              <a:t>ur</a:t>
            </a:r>
            <a:r>
              <a:rPr sz="2800" b="1" dirty="0"/>
              <a:t> website</a:t>
            </a:r>
            <a:r>
              <a:rPr lang="en-CA" sz="2800" dirty="0"/>
              <a:t>: </a:t>
            </a:r>
            <a:r>
              <a:rPr sz="2800" dirty="0"/>
              <a:t>short</a:t>
            </a:r>
            <a:r>
              <a:rPr lang="en-CA" sz="2800" dirty="0"/>
              <a:t>, many new paragraphs and headings (people scan rather than read)</a:t>
            </a:r>
          </a:p>
          <a:p>
            <a:pPr marL="740833" lvl="1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lang="en-DK" sz="2800" b="1" dirty="0"/>
              <a:t>Facebook</a:t>
            </a:r>
            <a:r>
              <a:rPr lang="en-DK" sz="2800" dirty="0"/>
              <a:t>: Even easier, since most followers are busy non-scientist, link to the news story</a:t>
            </a:r>
          </a:p>
          <a:p>
            <a:pPr marL="740833" lvl="1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lang="en-DK" sz="2800" b="1" dirty="0"/>
              <a:t>Twitter</a:t>
            </a:r>
            <a:r>
              <a:rPr lang="en-DK" sz="2800" dirty="0"/>
              <a:t>: Very brief, slightly more sciencey, since most — but not all — followers are other scientists</a:t>
            </a:r>
          </a:p>
          <a:p>
            <a:pPr marL="740833" lvl="1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rPr lang="en-DK" sz="2800" b="1" dirty="0"/>
              <a:t>Press releases</a:t>
            </a:r>
            <a:r>
              <a:rPr lang="en-DK" sz="2800" dirty="0"/>
              <a:t>: Quotes from scientists, phone numbers</a:t>
            </a:r>
            <a:endParaRPr sz="2800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2BADD2D4-7E42-C443-A492-4D4F4855A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520" y="658201"/>
            <a:ext cx="3707776" cy="3868984"/>
          </a:xfrm>
          <a:prstGeom prst="rect">
            <a:avLst/>
          </a:prstGeom>
          <a:noFill/>
          <a:ln w="127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33BEE29-E78C-4C43-B9A8-CDA4A4AFC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705" y="2648111"/>
            <a:ext cx="3427595" cy="3881855"/>
          </a:xfrm>
          <a:prstGeom prst="rect">
            <a:avLst/>
          </a:prstGeom>
          <a:noFill/>
          <a:ln w="127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B533D2F2-927A-4046-AD01-B4CF2399F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8377" y="4182719"/>
            <a:ext cx="2791738" cy="3929113"/>
          </a:xfrm>
          <a:prstGeom prst="rect">
            <a:avLst/>
          </a:prstGeom>
          <a:noFill/>
          <a:ln w="127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64C7B32-10BE-AD4F-B0BA-3F34DA836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041" y="5729475"/>
            <a:ext cx="3041959" cy="3422203"/>
          </a:xfrm>
          <a:prstGeom prst="rect">
            <a:avLst/>
          </a:prstGeom>
          <a:noFill/>
          <a:ln w="127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Outreach from DAW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Outreach from DAWN</a:t>
            </a:r>
          </a:p>
        </p:txBody>
      </p:sp>
      <p:sp>
        <p:nvSpPr>
          <p:cNvPr id="163" name="Public talks…"/>
          <p:cNvSpPr txBox="1"/>
          <p:nvPr/>
        </p:nvSpPr>
        <p:spPr>
          <a:xfrm>
            <a:off x="469056" y="1943099"/>
            <a:ext cx="7137351" cy="678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Public talks</a:t>
            </a:r>
          </a:p>
          <a:p>
            <a:pPr marL="740833" lvl="1" indent="-296333">
              <a:spcBef>
                <a:spcPts val="15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High-school classes, amateur astronomy associations, libraries, pubs, kindergartens, …</a:t>
            </a:r>
          </a:p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In the media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Picked up from press releases or otherwise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Online science sites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Newspapers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Radio &amp; podcast</a:t>
            </a:r>
          </a:p>
          <a:p>
            <a:pPr marL="740833" lvl="1" indent="-296333">
              <a:spcBef>
                <a:spcPts val="7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TV</a:t>
            </a:r>
          </a:p>
          <a:p>
            <a:pPr marL="740833" lvl="1" indent="-296333">
              <a:spcBef>
                <a:spcPts val="1500"/>
              </a:spcBef>
              <a:buSzPct val="75000"/>
              <a:buChar char="‣"/>
              <a:defRPr sz="26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Uniavisen</a:t>
            </a:r>
          </a:p>
          <a:p>
            <a:pPr marL="296333" indent="-296333">
              <a:spcBef>
                <a:spcPts val="1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Popsci articles</a:t>
            </a:r>
          </a:p>
          <a:p>
            <a:pPr marL="296333" indent="-296333">
              <a:spcBef>
                <a:spcPts val="500"/>
              </a:spcBef>
              <a:buSzPct val="75000"/>
              <a:buChar char="•"/>
              <a:defRPr sz="3200">
                <a:latin typeface="CMU Sans Serif Medium"/>
                <a:ea typeface="CMU Sans Serif Medium"/>
                <a:cs typeface="CMU Sans Serif Medium"/>
                <a:sym typeface="CMU Sans Serif Medium"/>
              </a:defRPr>
            </a:pPr>
            <a:r>
              <a:t>Q&amp;A column</a:t>
            </a:r>
          </a:p>
        </p:txBody>
      </p:sp>
      <p:pic>
        <p:nvPicPr>
          <p:cNvPr id="164" name="241702532_373411811161150_8755960006839589629_n.jpg" descr="241702532_373411811161150_8755960006839589629_n.jp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658" y="1633178"/>
            <a:ext cx="4570856" cy="239404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65" name="videnskaben-pa-besog.jpg" descr="videnskaben-pa-beso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651" y="3175954"/>
            <a:ext cx="3214620" cy="431609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66" name="Screen Shot 2021-09-28 at 20.55.06.png" descr="Screen Shot 2021-09-28 at 20.55.06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9222" y="5385224"/>
            <a:ext cx="2843689" cy="403775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67" name="Screen Shot 2021-09-28 at 21.12.25.png" descr="Screen Shot 2021-09-28 at 21.12.25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3343" y="1191021"/>
            <a:ext cx="3448346" cy="591636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68" name="Screen Shot 2021-09-29 at 11.02.30.png" descr="Screen Shot 2021-09-29 at 11.02.30.png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3119" y="3239155"/>
            <a:ext cx="4570856" cy="325707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69" name="Screen Shot 2021-09-29 at 11.03.38.png" descr="Screen Shot 2021-09-29 at 11.03.38.png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09635" y="4043818"/>
            <a:ext cx="3841859" cy="341856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70" name="Screen Shot 2021-09-29 at 11.04.50.png" descr="Screen Shot 2021-09-29 at 11.04.50.png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63167" y="5069092"/>
            <a:ext cx="3689838" cy="403775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71" name="Screen Shot 2021-09-29 at 11.08.26.png" descr="Screen Shot 2021-09-29 at 11.08.26.png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23148" y="1109671"/>
            <a:ext cx="3448346" cy="499102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72" name="Screen Shot 2021-09-29 at 11.31.18.png" descr="Screen Shot 2021-09-29 at 11.31.18.png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90136" y="2484487"/>
            <a:ext cx="4437234" cy="390969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73" name="Screen Shot 2021-09-29 at 11.34.46.png" descr="Screen Shot 2021-09-29 at 11.34.46.png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74536" y="3471616"/>
            <a:ext cx="3590788" cy="523876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74" name="rumsnak.png" descr="rumsnak.png">
            <a:hlinkClick r:id="rId21"/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04732" y="1188134"/>
            <a:ext cx="4255486" cy="463955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75" name="p1-morgen.jpg" descr="p1-morgen.jpg">
            <a:hlinkClick r:id="rId23"/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580807" y="2808986"/>
            <a:ext cx="3854558" cy="460001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pic>
        <p:nvPicPr>
          <p:cNvPr id="176" name="radio4-2.jpg" descr="radio4-2.jpg">
            <a:hlinkClick r:id="rId25"/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708444" y="5321733"/>
            <a:ext cx="3004865" cy="416473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279400" dist="132330" dir="3180000" rotWithShape="0">
              <a:srgbClr val="000000">
                <a:alpha val="89127"/>
              </a:srgbClr>
            </a:outerShdw>
          </a:effectLst>
        </p:spPr>
      </p:pic>
      <p:sp>
        <p:nvSpPr>
          <p:cNvPr id="177" name="Skal ikke bruges"/>
          <p:cNvSpPr txBox="1"/>
          <p:nvPr/>
        </p:nvSpPr>
        <p:spPr>
          <a:xfrm rot="19501908">
            <a:off x="34276" y="3581400"/>
            <a:ext cx="13810389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4000">
                <a:solidFill>
                  <a:schemeClr val="accent5"/>
                </a:solidFill>
              </a:defRPr>
            </a:lvl1pPr>
          </a:lstStyle>
          <a:p>
            <a:r>
              <a:t>Skal ikke bruges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8" dur="300" fill="hold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"/>
                            </p:stCondLst>
                            <p:childTnLst>
                              <p:par>
                                <p:cTn id="31" presetID="10" presetClass="exit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300" fill="hold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10" presetClass="exit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300" fill="hold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00"/>
                            </p:stCondLst>
                            <p:childTnLst>
                              <p:par>
                                <p:cTn id="3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8" dur="300" fill="hold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"/>
                            </p:stCondLst>
                            <p:childTnLst>
                              <p:par>
                                <p:cTn id="71" presetID="10" presetClass="exit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2" dur="300" fill="hold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"/>
                            </p:stCondLst>
                            <p:childTnLst>
                              <p:par>
                                <p:cTn id="75" presetID="10" presetClass="exit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6" dur="300" fill="hold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00"/>
                            </p:stCondLst>
                            <p:childTnLst>
                              <p:par>
                                <p:cTn id="79" presetID="10" presetClass="exit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0" dur="300" fill="hold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00"/>
                            </p:stCondLst>
                            <p:childTnLst>
                              <p:par>
                                <p:cTn id="8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0" dur="300" fill="hold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"/>
                            </p:stCondLst>
                            <p:childTnLst>
                              <p:par>
                                <p:cTn id="103" presetID="10" presetClass="exit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4" dur="300" fill="hold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00"/>
                            </p:stCondLst>
                            <p:childTnLst>
                              <p:par>
                                <p:cTn id="107" presetID="10" presetClass="exit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8" dur="300" fill="hold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00"/>
                            </p:stCondLst>
                            <p:childTnLst>
                              <p:par>
                                <p:cTn id="1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2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fill="hold" grpId="2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8" dur="300" fill="hold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00"/>
                            </p:stCondLst>
                            <p:childTnLst>
                              <p:par>
                                <p:cTn id="131" presetID="10" presetClass="exit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2" dur="300" fill="hold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00"/>
                            </p:stCondLst>
                            <p:childTnLst>
                              <p:par>
                                <p:cTn id="135" presetID="10" presetClass="exit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6" dur="300" fill="hold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900"/>
                            </p:stCondLst>
                            <p:childTnLst>
                              <p:par>
                                <p:cTn id="13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8" fill="hold"/>
                                        <p:tgtEl>
                                          <p:spTgt spid="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2" fill="hold"/>
                                        <p:tgtEl>
                                          <p:spTgt spid="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1" build="p" bldLvl="5" animBg="1" advAuto="0"/>
      <p:bldP spid="164" grpId="2" animBg="1" advAuto="0"/>
      <p:bldP spid="164" grpId="5" animBg="1" advAuto="0"/>
      <p:bldP spid="165" grpId="3" animBg="1" advAuto="0"/>
      <p:bldP spid="165" grpId="6" animBg="1" advAuto="0"/>
      <p:bldP spid="166" grpId="4" animBg="1" advAuto="0"/>
      <p:bldP spid="166" grpId="7" animBg="1" advAuto="0"/>
      <p:bldP spid="167" grpId="8" animBg="1" advAuto="0"/>
      <p:bldP spid="167" grpId="12" animBg="1" advAuto="0"/>
      <p:bldP spid="168" grpId="9" animBg="1" advAuto="0"/>
      <p:bldP spid="168" grpId="13" animBg="1" advAuto="0"/>
      <p:bldP spid="169" grpId="10" animBg="1" advAuto="0"/>
      <p:bldP spid="169" grpId="14" animBg="1" advAuto="0"/>
      <p:bldP spid="170" grpId="11" animBg="1" advAuto="0"/>
      <p:bldP spid="170" grpId="15" animBg="1" advAuto="0"/>
      <p:bldP spid="171" grpId="16" animBg="1" advAuto="0"/>
      <p:bldP spid="171" grpId="19" animBg="1" advAuto="0"/>
      <p:bldP spid="172" grpId="17" animBg="1" advAuto="0"/>
      <p:bldP spid="172" grpId="20" animBg="1" advAuto="0"/>
      <p:bldP spid="173" grpId="18" animBg="1" advAuto="0"/>
      <p:bldP spid="173" grpId="21" animBg="1" advAuto="0"/>
      <p:bldP spid="174" grpId="22" animBg="1" advAuto="0"/>
      <p:bldP spid="174" grpId="25" animBg="1" advAuto="0"/>
      <p:bldP spid="175" grpId="23" animBg="1" advAuto="0"/>
      <p:bldP spid="175" grpId="26" animBg="1" advAuto="0"/>
      <p:bldP spid="176" grpId="24" animBg="1" advAuto="0"/>
      <p:bldP spid="176" grpId="27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008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8000"/>
            </a:solidFill>
            <a:effectLst/>
            <a:uFillTx/>
            <a:latin typeface="CMU Sans Serif Bold"/>
            <a:ea typeface="CMU Sans Serif Bold"/>
            <a:cs typeface="CMU Sans Serif Bold"/>
            <a:sym typeface="CMU Sans Serif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8000"/>
            </a:solidFill>
            <a:effectLst/>
            <a:uFillTx/>
            <a:latin typeface="CMU Sans Serif Bold"/>
            <a:ea typeface="CMU Sans Serif Bold"/>
            <a:cs typeface="CMU Sans Serif Bold"/>
            <a:sym typeface="CMU Sans Serif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340</Words>
  <Application>Microsoft Macintosh PowerPoint</Application>
  <PresentationFormat>Custom</PresentationFormat>
  <Paragraphs>48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CMU Sans Serif Bold</vt:lpstr>
      <vt:lpstr>CMU Sans Serif Medium</vt:lpstr>
      <vt:lpstr>Helvetica</vt:lpstr>
      <vt:lpstr>Helvetica Light</vt:lpstr>
      <vt:lpstr>Helvetica Neue</vt:lpstr>
      <vt:lpstr>White</vt:lpstr>
      <vt:lpstr>The virtue of outreach </vt:lpstr>
      <vt:lpstr>Why spend time on outreach?</vt:lpstr>
      <vt:lpstr>A few cases</vt:lpstr>
      <vt:lpstr>A few cases</vt:lpstr>
      <vt:lpstr>How we do it</vt:lpstr>
      <vt:lpstr>Outreach from DAWN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virtue of outreach </dc:title>
  <cp:lastModifiedBy>Microsoft Office User</cp:lastModifiedBy>
  <cp:revision>3</cp:revision>
  <cp:lastPrinted>2021-09-29T19:52:35Z</cp:lastPrinted>
  <dcterms:modified xsi:type="dcterms:W3CDTF">2021-09-29T21:15:48Z</dcterms:modified>
</cp:coreProperties>
</file>